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57" r:id="rId3"/>
    <p:sldId id="263" r:id="rId4"/>
    <p:sldId id="264" r:id="rId5"/>
    <p:sldId id="265" r:id="rId6"/>
    <p:sldId id="261" r:id="rId7"/>
    <p:sldId id="262" r:id="rId8"/>
    <p:sldId id="266" r:id="rId9"/>
    <p:sldId id="26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60"/>
  </p:normalViewPr>
  <p:slideViewPr>
    <p:cSldViewPr>
      <p:cViewPr varScale="1">
        <p:scale>
          <a:sx n="101" d="100"/>
          <a:sy n="101" d="100"/>
        </p:scale>
        <p:origin x="12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1842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4841CAF-A07E-41D8-BD8F-52F73295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88BD95-FBAB-4D16-BD86-CE51C95070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847C-6236-49F0-8959-82DC0EBC11ED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1B677-B06C-4E64-BFEC-82AE7D552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68CD68-BDDA-40E2-B24A-A8ACE53D9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8E3F0-51D1-4467-BF31-1BD72ECE4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0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4464000"/>
            <a:ext cx="9144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4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46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37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687A894-023D-4237-87D6-74D11C87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0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9DE0BE0-A2C4-4428-86D8-D9DE377D5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84000" y="1629000"/>
            <a:ext cx="7515000" cy="2160000"/>
          </a:xfrm>
        </p:spPr>
        <p:txBody>
          <a:bodyPr>
            <a:noAutofit/>
          </a:bodyPr>
          <a:lstStyle/>
          <a:p>
            <a:r>
              <a:rPr lang="ru-RU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Сокращение времени на формирование бережливого мышления через создание лаборатории процессов для детей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49DE0BE0-A2C4-4428-86D8-D9DE377D5404}"/>
              </a:ext>
            </a:extLst>
          </p:cNvPr>
          <p:cNvSpPr txBox="1">
            <a:spLocks/>
          </p:cNvSpPr>
          <p:nvPr/>
        </p:nvSpPr>
        <p:spPr>
          <a:xfrm>
            <a:off x="246000" y="4779000"/>
            <a:ext cx="7515000" cy="1395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ЧОУ РО «НЕРПЦ (МП)» «Православная гимназия во имя Святых Кирилла и Мефодия г. Нижнего Новгорода»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422C0537-7352-4569-832E-F9E4DF57776E}"/>
              </a:ext>
            </a:extLst>
          </p:cNvPr>
          <p:cNvSpPr txBox="1"/>
          <p:nvPr/>
        </p:nvSpPr>
        <p:spPr>
          <a:xfrm>
            <a:off x="268843" y="2692253"/>
            <a:ext cx="830694" cy="49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ШАГ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64F3815-2F70-4D17-9C66-340DED186B76}"/>
              </a:ext>
            </a:extLst>
          </p:cNvPr>
          <p:cNvSpPr txBox="1"/>
          <p:nvPr/>
        </p:nvSpPr>
        <p:spPr>
          <a:xfrm>
            <a:off x="402840" y="2984667"/>
            <a:ext cx="519109" cy="49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0941889-BE9F-4086-8518-D141474D56EC}"/>
              </a:ext>
            </a:extLst>
          </p:cNvPr>
          <p:cNvSpPr txBox="1"/>
          <p:nvPr/>
        </p:nvSpPr>
        <p:spPr>
          <a:xfrm>
            <a:off x="816483" y="2958372"/>
            <a:ext cx="1636732" cy="29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Lorem ipsum </a:t>
            </a:r>
            <a:endParaRPr lang="ru-RU" sz="1400" b="1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6CFDAE-9E18-4FBD-9B00-859EEE42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500" y="0"/>
            <a:ext cx="5895000" cy="1340745"/>
          </a:xfrm>
        </p:spPr>
        <p:txBody>
          <a:bodyPr/>
          <a:lstStyle/>
          <a:p>
            <a:r>
              <a:rPr lang="ru-RU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Паспорт проекта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176596"/>
              </p:ext>
            </p:extLst>
          </p:nvPr>
        </p:nvGraphicFramePr>
        <p:xfrm>
          <a:off x="516000" y="1334762"/>
          <a:ext cx="10170000" cy="52892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2947">
                  <a:extLst>
                    <a:ext uri="{9D8B030D-6E8A-4147-A177-3AD203B41FA5}">
                      <a16:colId xmlns:a16="http://schemas.microsoft.com/office/drawing/2014/main" val="1478133599"/>
                    </a:ext>
                  </a:extLst>
                </a:gridCol>
                <a:gridCol w="5147053">
                  <a:extLst>
                    <a:ext uri="{9D8B030D-6E8A-4147-A177-3AD203B41FA5}">
                      <a16:colId xmlns:a16="http://schemas.microsoft.com/office/drawing/2014/main" val="935650240"/>
                    </a:ext>
                  </a:extLst>
                </a:gridCol>
              </a:tblGrid>
              <a:tr h="2693290">
                <a:tc>
                  <a:txBody>
                    <a:bodyPr/>
                    <a:lstStyle/>
                    <a:p>
                      <a:pPr lvl="0" algn="ctr"/>
                      <a:r>
                        <a:rPr lang="ru-RU" sz="2000" b="1" kern="120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n-lt"/>
                          <a:ea typeface="+mj-ea"/>
                          <a:cs typeface="+mj-cs"/>
                        </a:rPr>
                        <a:t>Характеристика проекта</a:t>
                      </a: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Заказчик процесса: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Худин Е.В., директор</a:t>
                      </a: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Периметр проекта: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учебный кабинет –лаборатория процессов</a:t>
                      </a: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Владелец процесса: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Худин Е.В., директор</a:t>
                      </a: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Руководитель проекта: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Шелест Л.В., заместитель директора</a:t>
                      </a: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Финансирование:</a:t>
                      </a:r>
                      <a:r>
                        <a:rPr lang="ru-RU" sz="16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350 216,00 рублей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n-lt"/>
                          <a:ea typeface="+mj-ea"/>
                          <a:cs typeface="+mj-cs"/>
                        </a:rPr>
                        <a:t>Обоснование проекта</a:t>
                      </a:r>
                    </a:p>
                    <a:p>
                      <a:r>
                        <a:rPr lang="ru-RU" sz="1600" u="sng" dirty="0"/>
                        <a:t>Проблемы: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1.Отсутствие ресурсов для практических занятий по бережливому производству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2.Недостаточно разработана методическая база проведения занятий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3.Не обучен педагог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4.Отсутствует визуальное решение (наглядность)</a:t>
                      </a:r>
                    </a:p>
                    <a:p>
                      <a:r>
                        <a:rPr lang="ru-RU" sz="1600" u="sng" dirty="0"/>
                        <a:t>Риски: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недостаточный уровень практических знаний, умений и навыков технологий бережливого производства у учащихся, отсутствие мотивации в изучении теоретического материала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098505"/>
                  </a:ext>
                </a:extLst>
              </a:tr>
              <a:tr h="2595947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n-lt"/>
                          <a:ea typeface="+mj-ea"/>
                          <a:cs typeface="+mj-cs"/>
                        </a:rPr>
                        <a:t>Целевые показатели</a:t>
                      </a:r>
                    </a:p>
                    <a:p>
                      <a:pPr algn="ctr"/>
                      <a:endParaRPr lang="ru-RU" b="1" dirty="0"/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000" b="1" kern="120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n-lt"/>
                          <a:ea typeface="+mj-ea"/>
                          <a:cs typeface="+mj-cs"/>
                        </a:rPr>
                        <a:t>План контрольных событий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Старт проекта: 16.08.2021г.</a:t>
                      </a:r>
                    </a:p>
                    <a:p>
                      <a:pPr lvl="0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Анализ текущей ситуации (12.07-26.07.2021г.):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текущей карты процесса (12.07- 22.07.2021 г.)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поиск и выявление проблем (12.07- 23.07.2021 г.)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целевой карты процесса (19.07 – 26.07.2021 г.)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«дорожной карты» реализации проекта (22.07-26.07.2021 г.)</a:t>
                      </a:r>
                    </a:p>
                    <a:p>
                      <a:pPr lvl="0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Защита карточки проекта – 16.08.2021</a:t>
                      </a:r>
                    </a:p>
                    <a:p>
                      <a:pPr lvl="0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Реализация мероприятия «дорожной карты» (27.09-16.12.2021 г.)</a:t>
                      </a:r>
                    </a:p>
                    <a:p>
                      <a:pPr lvl="0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Завершение проекта (16.12.2021 г.)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87115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302725"/>
              </p:ext>
            </p:extLst>
          </p:nvPr>
        </p:nvGraphicFramePr>
        <p:xfrm>
          <a:off x="704501" y="4373999"/>
          <a:ext cx="4626499" cy="1575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11499">
                  <a:extLst>
                    <a:ext uri="{9D8B030D-6E8A-4147-A177-3AD203B41FA5}">
                      <a16:colId xmlns:a16="http://schemas.microsoft.com/office/drawing/2014/main" val="2991203696"/>
                    </a:ext>
                  </a:extLst>
                </a:gridCol>
                <a:gridCol w="990000">
                  <a:extLst>
                    <a:ext uri="{9D8B030D-6E8A-4147-A177-3AD203B41FA5}">
                      <a16:colId xmlns:a16="http://schemas.microsoft.com/office/drawing/2014/main" val="502872777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1095089012"/>
                    </a:ext>
                  </a:extLst>
                </a:gridCol>
              </a:tblGrid>
              <a:tr h="393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цели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Текущий показатель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Целевой показатель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4715400"/>
                  </a:ext>
                </a:extLst>
              </a:tr>
              <a:tr h="393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Оборудование лаборатории</a:t>
                      </a:r>
                      <a:r>
                        <a:rPr lang="ru-RU" sz="1000" baseline="0" dirty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процессов  с предметным оформлением</a:t>
                      </a:r>
                      <a:endParaRPr lang="ru-RU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нет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оборудована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777499"/>
                  </a:ext>
                </a:extLst>
              </a:tr>
              <a:tr h="393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Разработка технологических карт игровых  занятий </a:t>
                      </a:r>
                      <a:endParaRPr lang="ru-RU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нет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760" algn="l"/>
                        </a:tabLst>
                      </a:pPr>
                      <a:r>
                        <a:rPr lang="ru-RU" sz="1050">
                          <a:effectLst/>
                        </a:rPr>
                        <a:t>разработаны</a:t>
                      </a:r>
                      <a:endParaRPr lang="ru-RU" sz="105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978648"/>
                  </a:ext>
                </a:extLst>
              </a:tr>
              <a:tr h="393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Обучение педагога технологии бережливого производства</a:t>
                      </a:r>
                      <a:endParaRPr lang="ru-RU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нет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760" algn="l"/>
                        </a:tabLst>
                      </a:pPr>
                      <a:r>
                        <a:rPr lang="ru-RU" sz="1050" dirty="0">
                          <a:effectLst/>
                        </a:rPr>
                        <a:t>обучен </a:t>
                      </a:r>
                      <a:endParaRPr lang="ru-RU" sz="105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7270088"/>
                  </a:ext>
                </a:extLst>
              </a:tr>
            </a:tbl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704501" y="5933836"/>
            <a:ext cx="41200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/>
              <a:t>Эффекты: </a:t>
            </a:r>
            <a:r>
              <a:rPr lang="ru-RU" sz="1100" dirty="0"/>
              <a:t>формирование практических навыков: профориентация, повышение финансовой  грамотности, мотивации к обучению БТ, развитие умения работы в команде</a:t>
            </a:r>
          </a:p>
        </p:txBody>
      </p:sp>
    </p:spTree>
    <p:extLst>
      <p:ext uri="{BB962C8B-B14F-4D97-AF65-F5344CB8AC3E}">
        <p14:creationId xmlns:p14="http://schemas.microsoft.com/office/powerpoint/2010/main" val="19866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422C0537-7352-4569-832E-F9E4DF57776E}"/>
              </a:ext>
            </a:extLst>
          </p:cNvPr>
          <p:cNvSpPr txBox="1"/>
          <p:nvPr/>
        </p:nvSpPr>
        <p:spPr>
          <a:xfrm>
            <a:off x="268843" y="2692253"/>
            <a:ext cx="830694" cy="49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ШАГ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6CFDAE-9E18-4FBD-9B00-859EEE42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1"/>
            <a:ext cx="7920000" cy="126900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Краткое описание проекта</a:t>
            </a:r>
            <a:endParaRPr lang="ru-RU" sz="4400" dirty="0"/>
          </a:p>
        </p:txBody>
      </p:sp>
      <p:sp>
        <p:nvSpPr>
          <p:cNvPr id="58" name="TextBox 57"/>
          <p:cNvSpPr txBox="1"/>
          <p:nvPr/>
        </p:nvSpPr>
        <p:spPr>
          <a:xfrm>
            <a:off x="111000" y="1549394"/>
            <a:ext cx="7287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</a:rPr>
              <a:t>На базе учебного кабинета гимназии создается лаборатория процессов - учебная площадка для школьников, имитирующая производственные процессы для практического обучения детей принципам и инструментам бережливого производства. 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</a:rPr>
              <a:t>Участники в реальном поддерживающем процессе получают практический опыт применения инструментов бережливого производства, устранение потерь, оптимизации офисных/поддерживающих процессов, а также понимают, как улучшения влияют на эффективность деятельности и операционные/экономические показатели /организации в целом.</a:t>
            </a:r>
            <a:endParaRPr lang="ru-RU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7832E8-09D8-4C42-887C-BD5C52795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000" y="1569344"/>
            <a:ext cx="4040831" cy="24967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851916-6EDF-489B-B9AB-8652CF26E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2" y="4248417"/>
            <a:ext cx="4043284" cy="234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4E202D-0693-4E32-A653-452C37C08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00" y="4167825"/>
            <a:ext cx="3442473" cy="25168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8721EF-4CA7-41B4-B144-4B93BA448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337" y="4149000"/>
            <a:ext cx="3208606" cy="25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422C0537-7352-4569-832E-F9E4DF57776E}"/>
              </a:ext>
            </a:extLst>
          </p:cNvPr>
          <p:cNvSpPr txBox="1"/>
          <p:nvPr/>
        </p:nvSpPr>
        <p:spPr>
          <a:xfrm>
            <a:off x="268843" y="2692253"/>
            <a:ext cx="830694" cy="49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ШАГ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6CFDAE-9E18-4FBD-9B00-859EEE42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1"/>
            <a:ext cx="7920000" cy="126900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Цели и задачи проекта</a:t>
            </a:r>
            <a:endParaRPr lang="ru-RU" sz="4400" dirty="0"/>
          </a:p>
        </p:txBody>
      </p:sp>
      <p:sp>
        <p:nvSpPr>
          <p:cNvPr id="58" name="TextBox 57"/>
          <p:cNvSpPr txBox="1"/>
          <p:nvPr/>
        </p:nvSpPr>
        <p:spPr>
          <a:xfrm>
            <a:off x="155760" y="1426001"/>
            <a:ext cx="10305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>
                <a:solidFill>
                  <a:srgbClr val="000000"/>
                </a:solidFill>
              </a:rPr>
              <a:t>Цель проекта: </a:t>
            </a:r>
            <a:r>
              <a:rPr lang="ru-RU" sz="1600" dirty="0">
                <a:solidFill>
                  <a:srgbClr val="000000"/>
                </a:solidFill>
              </a:rPr>
              <a:t>Создать лабораторию процессов для  учащихся гимназии как методику обучения для получения в игровой форме представления об оптимизации процессов, последовательности действий по улучшению и основных инструментах бережливого производства.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FB7E4-BF3F-4758-B1E5-1DC1C5C6E97C}"/>
              </a:ext>
            </a:extLst>
          </p:cNvPr>
          <p:cNvSpPr txBox="1"/>
          <p:nvPr/>
        </p:nvSpPr>
        <p:spPr>
          <a:xfrm>
            <a:off x="171360" y="2169000"/>
            <a:ext cx="10064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>
                <a:solidFill>
                  <a:srgbClr val="000000"/>
                </a:solidFill>
              </a:rPr>
              <a:t>Задачи проекта: 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rgbClr val="000000"/>
                </a:solidFill>
              </a:rPr>
              <a:t>Заложить основы бережливого мышления у учащихся  1-5 классов;</a:t>
            </a:r>
          </a:p>
          <a:p>
            <a:pPr marL="342900" indent="-342900" algn="just">
              <a:buAutoNum type="arabicPeriod"/>
            </a:pPr>
            <a:r>
              <a:rPr lang="ru-RU" sz="1600" dirty="0"/>
              <a:t>Привить первичные навыки и общие подходы к принципам и инструментам бережливого производства;</a:t>
            </a:r>
          </a:p>
          <a:p>
            <a:pPr marL="342900" indent="-342900" algn="just">
              <a:buAutoNum type="arabicPeriod"/>
            </a:pPr>
            <a:r>
              <a:rPr lang="ru-RU" sz="1600" dirty="0"/>
              <a:t>Внедрить бережливые технологии в деятельность гимназии;</a:t>
            </a:r>
          </a:p>
          <a:p>
            <a:pPr marL="342900" indent="-342900" algn="just">
              <a:buAutoNum type="arabicPeriod"/>
            </a:pPr>
            <a:r>
              <a:rPr lang="ru-RU" sz="1600" dirty="0"/>
              <a:t>Развить навыки по использованию инструментов бережливого производства у учащихся;</a:t>
            </a:r>
          </a:p>
          <a:p>
            <a:pPr marL="342900" indent="-342900" algn="just">
              <a:buAutoNum type="arabicPeriod"/>
            </a:pPr>
            <a:r>
              <a:rPr lang="ru-RU" sz="1600" dirty="0"/>
              <a:t>Развить навык работы в команде.</a:t>
            </a:r>
          </a:p>
          <a:p>
            <a:pPr marL="342900" indent="-342900" algn="just">
              <a:buAutoNum type="arabicPeriod"/>
            </a:pPr>
            <a:endParaRPr lang="ru-RU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FAA620-43DB-485D-9A08-98047EEB4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900" y="3609000"/>
            <a:ext cx="6546450" cy="27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1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422C0537-7352-4569-832E-F9E4DF57776E}"/>
              </a:ext>
            </a:extLst>
          </p:cNvPr>
          <p:cNvSpPr txBox="1"/>
          <p:nvPr/>
        </p:nvSpPr>
        <p:spPr>
          <a:xfrm>
            <a:off x="268843" y="2692253"/>
            <a:ext cx="830694" cy="49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ШАГ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6CFDAE-9E18-4FBD-9B00-859EEE42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1"/>
            <a:ext cx="7920000" cy="126900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Планируемые качественные и количественные показатели</a:t>
            </a:r>
            <a:endParaRPr lang="ru-RU" sz="4400" dirty="0"/>
          </a:p>
        </p:txBody>
      </p:sp>
      <p:sp>
        <p:nvSpPr>
          <p:cNvPr id="58" name="TextBox 57"/>
          <p:cNvSpPr txBox="1"/>
          <p:nvPr/>
        </p:nvSpPr>
        <p:spPr>
          <a:xfrm>
            <a:off x="0" y="1793873"/>
            <a:ext cx="606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Количественные результаты:</a:t>
            </a:r>
            <a:endParaRPr lang="ru-RU" sz="20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D94C146-2555-425E-9ECF-718CFE5E0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717563"/>
              </p:ext>
            </p:extLst>
          </p:nvPr>
        </p:nvGraphicFramePr>
        <p:xfrm>
          <a:off x="247393" y="2500440"/>
          <a:ext cx="5220240" cy="256222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13822">
                  <a:extLst>
                    <a:ext uri="{9D8B030D-6E8A-4147-A177-3AD203B41FA5}">
                      <a16:colId xmlns:a16="http://schemas.microsoft.com/office/drawing/2014/main" val="2613402623"/>
                    </a:ext>
                  </a:extLst>
                </a:gridCol>
                <a:gridCol w="1006418">
                  <a:extLst>
                    <a:ext uri="{9D8B030D-6E8A-4147-A177-3AD203B41FA5}">
                      <a16:colId xmlns:a16="http://schemas.microsoft.com/office/drawing/2014/main" val="1312714770"/>
                    </a:ext>
                  </a:extLst>
                </a:gridCol>
              </a:tblGrid>
              <a:tr h="366123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034655"/>
                  </a:ext>
                </a:extLst>
              </a:tr>
              <a:tr h="640716">
                <a:tc>
                  <a:txBody>
                    <a:bodyPr/>
                    <a:lstStyle/>
                    <a:p>
                      <a:r>
                        <a:rPr lang="ru-RU" dirty="0"/>
                        <a:t>Повышение результативности и эффективности 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34114"/>
                  </a:ext>
                </a:extLst>
              </a:tr>
              <a:tr h="640716">
                <a:tc>
                  <a:txBody>
                    <a:bodyPr/>
                    <a:lstStyle/>
                    <a:p>
                      <a:r>
                        <a:rPr lang="ru-RU" dirty="0"/>
                        <a:t>Повышение уровня финансовой грамотности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410287"/>
                  </a:ext>
                </a:extLst>
              </a:tr>
              <a:tr h="640716">
                <a:tc>
                  <a:txBody>
                    <a:bodyPr/>
                    <a:lstStyle/>
                    <a:p>
                      <a:r>
                        <a:rPr lang="ru-RU" dirty="0"/>
                        <a:t>Повышение уровня грамотности по   бережливому производству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130594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792ABA-5402-4462-95AC-1B8B44065001}"/>
              </a:ext>
            </a:extLst>
          </p:cNvPr>
          <p:cNvSpPr/>
          <p:nvPr/>
        </p:nvSpPr>
        <p:spPr>
          <a:xfrm>
            <a:off x="6507271" y="1780916"/>
            <a:ext cx="3141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Качественные результаты: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DA2D8-BDCE-4F00-8FC7-9E03E383A297}"/>
              </a:ext>
            </a:extLst>
          </p:cNvPr>
          <p:cNvSpPr txBox="1"/>
          <p:nvPr/>
        </p:nvSpPr>
        <p:spPr>
          <a:xfrm>
            <a:off x="5601000" y="2394000"/>
            <a:ext cx="60687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rgbClr val="000000"/>
                </a:solidFill>
              </a:rPr>
              <a:t>Развитие навыка выявлять и устранять потери при организации деятельности; </a:t>
            </a:r>
          </a:p>
          <a:p>
            <a:pPr marL="342900" indent="-342900">
              <a:buAutoNum type="arabicPeriod"/>
            </a:pPr>
            <a:r>
              <a:rPr lang="ru-RU" dirty="0"/>
              <a:t>Получение практических навыков применения инструментов бережливого производства;</a:t>
            </a:r>
          </a:p>
          <a:p>
            <a:pPr marL="342900" indent="-342900">
              <a:buAutoNum type="arabicPeriod"/>
            </a:pPr>
            <a:r>
              <a:rPr lang="ru-RU" dirty="0"/>
              <a:t>Формирование у учащихся </a:t>
            </a:r>
            <a:r>
              <a:rPr lang="ru-RU" dirty="0" err="1"/>
              <a:t>Lean</a:t>
            </a:r>
            <a:r>
              <a:rPr lang="ru-RU" dirty="0"/>
              <a:t>– мышления;</a:t>
            </a:r>
          </a:p>
          <a:p>
            <a:pPr marL="342900" indent="-342900">
              <a:buAutoNum type="arabicPeriod"/>
            </a:pPr>
            <a:r>
              <a:rPr lang="ru-RU" dirty="0"/>
              <a:t>Формирование активного стиля поведения участников;</a:t>
            </a:r>
          </a:p>
          <a:p>
            <a:pPr marL="342900" indent="-342900">
              <a:buAutoNum type="arabicPeriod"/>
            </a:pPr>
            <a:r>
              <a:rPr lang="ru-RU" dirty="0"/>
              <a:t>Развитие аналитических способностей, навыков аргументации и принятия решений;</a:t>
            </a:r>
          </a:p>
          <a:p>
            <a:pPr marL="342900" indent="-342900">
              <a:buAutoNum type="arabicPeriod"/>
            </a:pPr>
            <a:r>
              <a:rPr lang="ru-RU" dirty="0"/>
              <a:t>Умение работать в команде.</a:t>
            </a:r>
          </a:p>
        </p:txBody>
      </p:sp>
    </p:spTree>
    <p:extLst>
      <p:ext uri="{BB962C8B-B14F-4D97-AF65-F5344CB8AC3E}">
        <p14:creationId xmlns:p14="http://schemas.microsoft.com/office/powerpoint/2010/main" val="1730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422C0537-7352-4569-832E-F9E4DF57776E}"/>
              </a:ext>
            </a:extLst>
          </p:cNvPr>
          <p:cNvSpPr txBox="1"/>
          <p:nvPr/>
        </p:nvSpPr>
        <p:spPr>
          <a:xfrm>
            <a:off x="268843" y="2692253"/>
            <a:ext cx="830694" cy="49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ШАГ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64F3815-2F70-4D17-9C66-340DED186B76}"/>
              </a:ext>
            </a:extLst>
          </p:cNvPr>
          <p:cNvSpPr txBox="1"/>
          <p:nvPr/>
        </p:nvSpPr>
        <p:spPr>
          <a:xfrm>
            <a:off x="402840" y="2984667"/>
            <a:ext cx="519109" cy="49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0941889-BE9F-4086-8518-D141474D56EC}"/>
              </a:ext>
            </a:extLst>
          </p:cNvPr>
          <p:cNvSpPr txBox="1"/>
          <p:nvPr/>
        </p:nvSpPr>
        <p:spPr>
          <a:xfrm>
            <a:off x="816483" y="2958372"/>
            <a:ext cx="1636732" cy="29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Lorem ipsum </a:t>
            </a:r>
            <a:endParaRPr lang="ru-RU" sz="1400" b="1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6CFDAE-9E18-4FBD-9B00-859EEE42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1"/>
            <a:ext cx="7920000" cy="126900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Карта текущего состояния процесса</a:t>
            </a:r>
            <a:endParaRPr lang="ru-RU" sz="4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14745" y="1782755"/>
            <a:ext cx="528368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/>
              <a:t>ШАГ 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04198" y="1723871"/>
            <a:ext cx="503906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/>
              <a:t>ШАГ 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57438" y="1782754"/>
            <a:ext cx="432197" cy="36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/>
              <a:t>ШАГ 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69195" y="1785926"/>
            <a:ext cx="471880" cy="36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/>
              <a:t>ШАГ 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60156" y="2175440"/>
            <a:ext cx="1079897" cy="12144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100" dirty="0"/>
              <a:t>Учитель </a:t>
            </a:r>
            <a:endParaRPr lang="ru-RU" sz="1100" strike="sngStrike" dirty="0"/>
          </a:p>
          <a:p>
            <a:pPr algn="ctr">
              <a:defRPr/>
            </a:pP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000" dirty="0"/>
              <a:t>Поиск материала для проведения занятия</a:t>
            </a:r>
          </a:p>
          <a:p>
            <a:pPr algn="ctr"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(15-20 мин.)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302851" y="3179574"/>
            <a:ext cx="107157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589596" y="2150618"/>
            <a:ext cx="1079897" cy="13968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Учитель</a:t>
            </a:r>
          </a:p>
          <a:p>
            <a:pPr algn="ctr">
              <a:defRPr/>
            </a:pPr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</a:rPr>
              <a:t>Адаптация материала для учащихся возрастной группы</a:t>
            </a:r>
          </a:p>
          <a:p>
            <a:pPr algn="ctr">
              <a:defRPr/>
            </a:pPr>
            <a:endParaRPr lang="ru-RU" sz="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 (10-15мин.) 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3659978" y="2643182"/>
            <a:ext cx="215503" cy="215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600920" y="3294000"/>
            <a:ext cx="1113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893347" y="2255118"/>
            <a:ext cx="1081088" cy="12144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Учитель</a:t>
            </a:r>
          </a:p>
          <a:p>
            <a:pPr algn="ctr">
              <a:lnSpc>
                <a:spcPct val="90000"/>
              </a:lnSpc>
              <a:defRPr/>
            </a:pPr>
            <a:endParaRPr lang="ru-RU" sz="1200" dirty="0"/>
          </a:p>
          <a:p>
            <a:pPr algn="ctr">
              <a:lnSpc>
                <a:spcPct val="90000"/>
              </a:lnSpc>
              <a:defRPr/>
            </a:pPr>
            <a:r>
              <a:rPr lang="ru-RU" sz="1200" dirty="0"/>
              <a:t>Разработка технологической карты</a:t>
            </a:r>
          </a:p>
          <a:p>
            <a:pPr algn="ctr"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(15-20 мин.) 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4950619" y="2643182"/>
            <a:ext cx="264323" cy="2143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866898" y="3185950"/>
            <a:ext cx="10810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214942" y="2213137"/>
            <a:ext cx="1446620" cy="12858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100" dirty="0"/>
              <a:t>Учащиеся </a:t>
            </a:r>
            <a:endParaRPr lang="ru-RU" sz="700" b="1" dirty="0"/>
          </a:p>
          <a:p>
            <a:pPr algn="ctr">
              <a:defRPr/>
            </a:pPr>
            <a:endParaRPr lang="ru-RU" sz="500" b="1" dirty="0"/>
          </a:p>
          <a:p>
            <a:pPr algn="ctr">
              <a:defRPr/>
            </a:pPr>
            <a:r>
              <a:rPr lang="ru-RU" sz="1200" dirty="0"/>
              <a:t>Просмотр презентации</a:t>
            </a:r>
            <a:endParaRPr lang="ru-RU" sz="1100" dirty="0"/>
          </a:p>
          <a:p>
            <a:pPr algn="ctr"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(20-мин.) 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6661561" y="2643182"/>
            <a:ext cx="267893" cy="2143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214942" y="2998784"/>
            <a:ext cx="144662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 вправо 24"/>
          <p:cNvSpPr/>
          <p:nvPr/>
        </p:nvSpPr>
        <p:spPr>
          <a:xfrm>
            <a:off x="8008404" y="2637296"/>
            <a:ext cx="216694" cy="2907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8783138" y="2574015"/>
            <a:ext cx="3042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cs typeface="Arial" charset="0"/>
              </a:rPr>
              <a:t>ВПП (время протекания </a:t>
            </a: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  <a:cs typeface="Arial" charset="0"/>
              </a:rPr>
              <a:t>процесса) 70– 95 мин.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607983" y="1714490"/>
            <a:ext cx="432199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/>
              <a:t>ШАГ 5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947905" y="2192480"/>
            <a:ext cx="964413" cy="12858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100" dirty="0">
                <a:solidFill>
                  <a:prstClr val="black"/>
                </a:solidFill>
              </a:rPr>
              <a:t>Учащийся </a:t>
            </a:r>
            <a:endParaRPr lang="ru-RU" sz="800" b="1" dirty="0"/>
          </a:p>
          <a:p>
            <a:pPr algn="ctr">
              <a:defRPr/>
            </a:pPr>
            <a:endParaRPr lang="ru-RU" sz="1100" dirty="0"/>
          </a:p>
          <a:p>
            <a:pPr algn="ctr">
              <a:defRPr/>
            </a:pPr>
            <a:r>
              <a:rPr lang="ru-RU" sz="1200" dirty="0"/>
              <a:t>Просмотр видео</a:t>
            </a:r>
          </a:p>
          <a:p>
            <a:pPr algn="ctr">
              <a:defRPr/>
            </a:pPr>
            <a:endParaRPr lang="ru-RU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</a:rPr>
              <a:t> (10-20-мин.)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939130" y="2481306"/>
            <a:ext cx="964413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ятно 1 29"/>
          <p:cNvSpPr/>
          <p:nvPr/>
        </p:nvSpPr>
        <p:spPr>
          <a:xfrm>
            <a:off x="4635854" y="1595175"/>
            <a:ext cx="329823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295957" y="2470479"/>
            <a:ext cx="107157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600920" y="2443383"/>
            <a:ext cx="107989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893347" y="2483304"/>
            <a:ext cx="10810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206615" y="2446768"/>
            <a:ext cx="1401368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929454" y="2998784"/>
            <a:ext cx="964413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ятно 1 35"/>
          <p:cNvSpPr/>
          <p:nvPr/>
        </p:nvSpPr>
        <p:spPr>
          <a:xfrm>
            <a:off x="1800104" y="1620586"/>
            <a:ext cx="375050" cy="50641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7" name="Стрелка вправо 36"/>
          <p:cNvSpPr/>
          <p:nvPr/>
        </p:nvSpPr>
        <p:spPr>
          <a:xfrm>
            <a:off x="2357438" y="2643182"/>
            <a:ext cx="232158" cy="215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950685" y="2245428"/>
            <a:ext cx="160712" cy="12241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ВХОД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322910" y="2101710"/>
            <a:ext cx="216024" cy="15121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ВЫХОД</a:t>
            </a:r>
          </a:p>
        </p:txBody>
      </p:sp>
      <p:sp>
        <p:nvSpPr>
          <p:cNvPr id="42" name="Пятно 1 41"/>
          <p:cNvSpPr/>
          <p:nvPr/>
        </p:nvSpPr>
        <p:spPr>
          <a:xfrm>
            <a:off x="4243113" y="1581780"/>
            <a:ext cx="375050" cy="50641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3" name="Пятно 1 42"/>
          <p:cNvSpPr/>
          <p:nvPr/>
        </p:nvSpPr>
        <p:spPr>
          <a:xfrm>
            <a:off x="2830699" y="1643050"/>
            <a:ext cx="482207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4" name="Пятно 1 43"/>
          <p:cNvSpPr/>
          <p:nvPr/>
        </p:nvSpPr>
        <p:spPr>
          <a:xfrm>
            <a:off x="3312442" y="1533274"/>
            <a:ext cx="329823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5" name="Пятно 1 44"/>
          <p:cNvSpPr/>
          <p:nvPr/>
        </p:nvSpPr>
        <p:spPr>
          <a:xfrm>
            <a:off x="7343389" y="1527037"/>
            <a:ext cx="375050" cy="50641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44" y="1560359"/>
            <a:ext cx="3476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757863" y="3709698"/>
            <a:ext cx="8380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0000"/>
              </a:solidFill>
            </a:endParaRPr>
          </a:p>
          <a:p>
            <a:pPr algn="just"/>
            <a:r>
              <a:rPr lang="ru-RU" sz="1200" dirty="0">
                <a:solidFill>
                  <a:srgbClr val="000000"/>
                </a:solidFill>
              </a:rPr>
              <a:t>1.       </a:t>
            </a:r>
            <a:r>
              <a:rPr lang="ru-RU" sz="1400" dirty="0">
                <a:solidFill>
                  <a:srgbClr val="000000"/>
                </a:solidFill>
              </a:rPr>
              <a:t>Отсутствие материалов в открытом доступе</a:t>
            </a:r>
            <a:r>
              <a:rPr lang="ru-RU" sz="1400" dirty="0">
                <a:solidFill>
                  <a:prstClr val="black"/>
                </a:solidFill>
                <a:ea typeface="Times New Roman"/>
              </a:rPr>
              <a:t>. </a:t>
            </a:r>
            <a:endParaRPr lang="ru-RU" sz="1400" dirty="0">
              <a:solidFill>
                <a:srgbClr val="000000"/>
              </a:solidFill>
            </a:endParaRPr>
          </a:p>
          <a:p>
            <a:r>
              <a:rPr lang="ru-RU" sz="1400" dirty="0"/>
              <a:t>2.      Отсутствие адаптированных материалов для учащихся школы.</a:t>
            </a:r>
          </a:p>
          <a:p>
            <a:r>
              <a:rPr lang="ru-RU" sz="1400" dirty="0"/>
              <a:t>3.      Учитель не обучен. Риск ошибки.</a:t>
            </a:r>
          </a:p>
          <a:p>
            <a:r>
              <a:rPr lang="ru-RU" sz="1400" dirty="0">
                <a:solidFill>
                  <a:srgbClr val="000000"/>
                </a:solidFill>
              </a:rPr>
              <a:t>4.      Сложность восприятия теории</a:t>
            </a:r>
            <a:endParaRPr lang="ru-RU" sz="1400" dirty="0"/>
          </a:p>
          <a:p>
            <a:pPr marL="342900" indent="-342900">
              <a:buAutoNum type="arabicPeriod" startAt="5"/>
            </a:pPr>
            <a:r>
              <a:rPr lang="ru-RU" sz="1400" dirty="0">
                <a:solidFill>
                  <a:srgbClr val="000000"/>
                </a:solidFill>
              </a:rPr>
              <a:t>Недостаточно времени для освоения понятий. </a:t>
            </a:r>
          </a:p>
          <a:p>
            <a:r>
              <a:rPr lang="ru-RU" sz="1400" dirty="0">
                <a:solidFill>
                  <a:srgbClr val="000000"/>
                </a:solidFill>
              </a:rPr>
              <a:t>Уровень достижения практических навыков - низкий</a:t>
            </a:r>
            <a:endParaRPr lang="ru-RU" sz="1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716429-4A41-47DF-B698-9B7FCE35E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085" y="3741624"/>
            <a:ext cx="5120878" cy="275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422C0537-7352-4569-832E-F9E4DF57776E}"/>
              </a:ext>
            </a:extLst>
          </p:cNvPr>
          <p:cNvSpPr txBox="1"/>
          <p:nvPr/>
        </p:nvSpPr>
        <p:spPr>
          <a:xfrm>
            <a:off x="268843" y="2692253"/>
            <a:ext cx="830694" cy="49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ШАГ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6CFDAE-9E18-4FBD-9B00-859EEE42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1"/>
            <a:ext cx="7920000" cy="126900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Карта целевого  состояния процесса</a:t>
            </a:r>
            <a:endParaRPr lang="ru-RU" sz="4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1397048" y="1397041"/>
            <a:ext cx="471880" cy="36036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/>
              <a:t>ШАГ 1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888163" y="1761400"/>
            <a:ext cx="1634781" cy="10715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200" dirty="0"/>
              <a:t>Учащиеся </a:t>
            </a:r>
            <a:endParaRPr lang="ru-RU" sz="1200" b="1" dirty="0"/>
          </a:p>
          <a:p>
            <a:pPr algn="ctr">
              <a:defRPr/>
            </a:pPr>
            <a:r>
              <a:rPr lang="ru-RU" sz="1200" dirty="0"/>
              <a:t>Теоретическая часть, описание условий игры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(8-мин.) </a:t>
            </a:r>
          </a:p>
        </p:txBody>
      </p:sp>
      <p:sp>
        <p:nvSpPr>
          <p:cNvPr id="50" name="Стрелка вправо 49"/>
          <p:cNvSpPr/>
          <p:nvPr/>
        </p:nvSpPr>
        <p:spPr>
          <a:xfrm>
            <a:off x="3642899" y="2180514"/>
            <a:ext cx="267893" cy="21431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7026213" y="1975815"/>
            <a:ext cx="4641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cs typeface="Arial" charset="0"/>
              </a:rPr>
              <a:t>ВПП (время протекания процесса)</a:t>
            </a: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  <a:cs typeface="Arial" charset="0"/>
              </a:rPr>
              <a:t> 38 мин.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528365" y="1388776"/>
            <a:ext cx="483917" cy="36036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b="1" dirty="0"/>
              <a:t>ШАГ 2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989659" y="1749138"/>
            <a:ext cx="1618866" cy="11234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</a:rPr>
              <a:t>Учащийся </a:t>
            </a:r>
            <a:endParaRPr lang="ru-RU" sz="1200" b="1" dirty="0"/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r>
              <a:rPr lang="ru-RU" sz="1200" dirty="0"/>
              <a:t>Практическая игра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</a:rPr>
              <a:t>(30-мин.)</a:t>
            </a:r>
          </a:p>
        </p:txBody>
      </p:sp>
      <p:sp>
        <p:nvSpPr>
          <p:cNvPr id="54" name="Стрелка вправо 53"/>
          <p:cNvSpPr/>
          <p:nvPr/>
        </p:nvSpPr>
        <p:spPr>
          <a:xfrm>
            <a:off x="1564553" y="2172520"/>
            <a:ext cx="232158" cy="2159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1219492" y="1776352"/>
            <a:ext cx="160712" cy="12241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ВХОД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304223" y="1627367"/>
            <a:ext cx="432048" cy="147258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ВЫХОД</a:t>
            </a:r>
          </a:p>
        </p:txBody>
      </p:sp>
      <p:sp>
        <p:nvSpPr>
          <p:cNvPr id="57" name="Стрелка вправо 56"/>
          <p:cNvSpPr/>
          <p:nvPr/>
        </p:nvSpPr>
        <p:spPr>
          <a:xfrm>
            <a:off x="5766999" y="2031642"/>
            <a:ext cx="425286" cy="46095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>
            <a:off x="111000" y="3104790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000000"/>
                </a:solidFill>
              </a:rPr>
              <a:t>1.       </a:t>
            </a:r>
            <a:r>
              <a:rPr lang="ru-RU" sz="1400" dirty="0">
                <a:solidFill>
                  <a:srgbClr val="000000"/>
                </a:solidFill>
              </a:rPr>
              <a:t>Ученики пробуют себя в разных ролях </a:t>
            </a:r>
          </a:p>
          <a:p>
            <a:pPr marL="342900" indent="-342900">
              <a:buAutoNum type="arabicPlain" startAt="2"/>
            </a:pPr>
            <a:r>
              <a:rPr lang="ru-RU" sz="1400" dirty="0">
                <a:solidFill>
                  <a:srgbClr val="000000"/>
                </a:solidFill>
              </a:rPr>
              <a:t>Уровень развития практических навыков высокий</a:t>
            </a:r>
          </a:p>
          <a:p>
            <a:pPr marL="342900" indent="-342900">
              <a:buAutoNum type="arabicPlain" startAt="2"/>
            </a:pPr>
            <a:r>
              <a:rPr lang="ru-RU" sz="1400" dirty="0">
                <a:solidFill>
                  <a:srgbClr val="000000"/>
                </a:solidFill>
              </a:rPr>
              <a:t>Сокращение времени на процесс</a:t>
            </a:r>
          </a:p>
          <a:p>
            <a:pPr marL="342900" indent="-342900">
              <a:buAutoNum type="arabicPlain" startAt="2"/>
            </a:pPr>
            <a:r>
              <a:rPr lang="ru-RU" sz="1400" dirty="0">
                <a:solidFill>
                  <a:srgbClr val="000000"/>
                </a:solidFill>
              </a:rPr>
              <a:t>Применение модульного обучения (по группам)</a:t>
            </a:r>
          </a:p>
          <a:p>
            <a:pPr marL="342900" indent="-342900">
              <a:buAutoNum type="arabicPlain" startAt="2"/>
            </a:pPr>
            <a:r>
              <a:rPr lang="ru-RU" sz="1400" dirty="0">
                <a:solidFill>
                  <a:srgbClr val="000000"/>
                </a:solidFill>
              </a:rPr>
              <a:t>Мобильность обучения</a:t>
            </a:r>
          </a:p>
          <a:p>
            <a:pPr marL="342900" indent="-342900">
              <a:buAutoNum type="arabicPlain" startAt="2"/>
            </a:pPr>
            <a:endParaRPr lang="ru-RU" sz="1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5B3C9B-DA67-4688-91A7-A1DF70775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466" y="2651112"/>
            <a:ext cx="4195716" cy="29646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323A6D-F46F-462E-AD8D-A4292E699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11" y="3935717"/>
            <a:ext cx="3947382" cy="25898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6A49F0-7C92-4388-A006-B04011470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00" y="4228204"/>
            <a:ext cx="3755023" cy="24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7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422C0537-7352-4569-832E-F9E4DF57776E}"/>
              </a:ext>
            </a:extLst>
          </p:cNvPr>
          <p:cNvSpPr txBox="1"/>
          <p:nvPr/>
        </p:nvSpPr>
        <p:spPr>
          <a:xfrm>
            <a:off x="268843" y="2692253"/>
            <a:ext cx="830694" cy="49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ШАГ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6CFDAE-9E18-4FBD-9B00-859EEE42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1"/>
            <a:ext cx="7920000" cy="126900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Общие выводы по результатам реализации проекта</a:t>
            </a:r>
            <a:endParaRPr lang="ru-RU" sz="4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792ABA-5402-4462-95AC-1B8B44065001}"/>
              </a:ext>
            </a:extLst>
          </p:cNvPr>
          <p:cNvSpPr/>
          <p:nvPr/>
        </p:nvSpPr>
        <p:spPr>
          <a:xfrm>
            <a:off x="381000" y="1631445"/>
            <a:ext cx="117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Выводы: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DA2D8-BDCE-4F00-8FC7-9E03E383A297}"/>
              </a:ext>
            </a:extLst>
          </p:cNvPr>
          <p:cNvSpPr txBox="1"/>
          <p:nvPr/>
        </p:nvSpPr>
        <p:spPr>
          <a:xfrm>
            <a:off x="281068" y="2031554"/>
            <a:ext cx="6264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Пространство Лаборатории процессов - это платформа для социализации обучающихся, а также образовательная возможность в профориентации, в развитии личностных и метапредметных компетентностей в процессе образовательной, общественно полезной, творческой и других видов деятельности и актуализация умения применить их в познавательной, коммуникативной, социальной практике и профессиональной ориентации.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428F2-CF40-4B3F-BB3E-0076B2E40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00" y="2124000"/>
            <a:ext cx="4938609" cy="351515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13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422C0537-7352-4569-832E-F9E4DF57776E}"/>
              </a:ext>
            </a:extLst>
          </p:cNvPr>
          <p:cNvSpPr txBox="1"/>
          <p:nvPr/>
        </p:nvSpPr>
        <p:spPr>
          <a:xfrm>
            <a:off x="268843" y="2692253"/>
            <a:ext cx="830694" cy="49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ШАГ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6CFDAE-9E18-4FBD-9B00-859EEE42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1"/>
            <a:ext cx="7920000" cy="126900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Результаты реализации проекта</a:t>
            </a:r>
            <a:endParaRPr lang="ru-RU" sz="4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792ABA-5402-4462-95AC-1B8B44065001}"/>
              </a:ext>
            </a:extLst>
          </p:cNvPr>
          <p:cNvSpPr/>
          <p:nvPr/>
        </p:nvSpPr>
        <p:spPr>
          <a:xfrm>
            <a:off x="381000" y="1376860"/>
            <a:ext cx="1116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Данный проект также является  участником областного конкурса лучших практик по внедрению бережливых технологий в образовательных организациях Нижегородской области в номинации «Бережливая школа»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09812C-8E25-45DE-8BAC-2452F98F8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762" y="2149125"/>
            <a:ext cx="6292476" cy="440755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6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789</Words>
  <Application>Microsoft Office PowerPoint</Application>
  <PresentationFormat>Широкоэкранный</PresentationFormat>
  <Paragraphs>156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Сокращение времени на формирование бережливого мышления через создание лаборатории процессов для детей</vt:lpstr>
      <vt:lpstr>Паспорт проекта</vt:lpstr>
      <vt:lpstr>Краткое описание проекта</vt:lpstr>
      <vt:lpstr>Цели и задачи проекта</vt:lpstr>
      <vt:lpstr>Планируемые качественные и количественные показатели</vt:lpstr>
      <vt:lpstr>Карта текущего состояния процесса</vt:lpstr>
      <vt:lpstr>Карта целевого  состояния процесса</vt:lpstr>
      <vt:lpstr>Общие выводы по результатам реализации проекта</vt:lpstr>
      <vt:lpstr>Результаты реализации проекта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Ленуля</cp:lastModifiedBy>
  <cp:revision>38</cp:revision>
  <dcterms:created xsi:type="dcterms:W3CDTF">2020-07-05T17:04:43Z</dcterms:created>
  <dcterms:modified xsi:type="dcterms:W3CDTF">2022-01-16T16:38:28Z</dcterms:modified>
</cp:coreProperties>
</file>