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3" r:id="rId4"/>
    <p:sldId id="264" r:id="rId5"/>
    <p:sldId id="265" r:id="rId6"/>
    <p:sldId id="261" r:id="rId7"/>
    <p:sldId id="262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A2DB1A-BB2B-4629-A8DE-4FA6BA73FF40}">
          <p14:sldIdLst>
            <p14:sldId id="256"/>
            <p14:sldId id="257"/>
            <p14:sldId id="263"/>
            <p14:sldId id="264"/>
            <p14:sldId id="265"/>
            <p14:sldId id="261"/>
            <p14:sldId id="262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>
      <p:cViewPr varScale="1">
        <p:scale>
          <a:sx n="101" d="100"/>
          <a:sy n="101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4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4000" y="1449000"/>
            <a:ext cx="7515000" cy="2160000"/>
          </a:xfrm>
        </p:spPr>
        <p:txBody>
          <a:bodyPr>
            <a:noAutofit/>
          </a:bodyPr>
          <a:lstStyle/>
          <a:p>
            <a: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«Оптимизация процессов расчета  за питание,</a:t>
            </a:r>
            <a:b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учета питающихся в гимназии»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246000" y="4779000"/>
            <a:ext cx="7515000" cy="139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ЧОУ РО «НЕРПЦ (МП)» «Православная гимназия во имя Святых Кирилла и Мефодия г. Нижнего Новгорода»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64F3815-2F70-4D17-9C66-340DED186B76}"/>
              </a:ext>
            </a:extLst>
          </p:cNvPr>
          <p:cNvSpPr txBox="1"/>
          <p:nvPr/>
        </p:nvSpPr>
        <p:spPr>
          <a:xfrm>
            <a:off x="402840" y="2984667"/>
            <a:ext cx="519109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0941889-BE9F-4086-8518-D141474D56EC}"/>
              </a:ext>
            </a:extLst>
          </p:cNvPr>
          <p:cNvSpPr txBox="1"/>
          <p:nvPr/>
        </p:nvSpPr>
        <p:spPr>
          <a:xfrm>
            <a:off x="816483" y="2958372"/>
            <a:ext cx="1636732" cy="29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Lorem ipsum </a:t>
            </a:r>
            <a:endParaRPr lang="ru-RU" sz="1400" b="1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500" y="0"/>
            <a:ext cx="5895000" cy="1340745"/>
          </a:xfrm>
        </p:spPr>
        <p:txBody>
          <a:bodyPr/>
          <a:lstStyle/>
          <a:p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Паспорт проекта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457998"/>
              </p:ext>
            </p:extLst>
          </p:nvPr>
        </p:nvGraphicFramePr>
        <p:xfrm>
          <a:off x="402840" y="1340745"/>
          <a:ext cx="11048160" cy="5229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6669">
                  <a:extLst>
                    <a:ext uri="{9D8B030D-6E8A-4147-A177-3AD203B41FA5}">
                      <a16:colId xmlns:a16="http://schemas.microsoft.com/office/drawing/2014/main" val="1478133599"/>
                    </a:ext>
                  </a:extLst>
                </a:gridCol>
                <a:gridCol w="5591491">
                  <a:extLst>
                    <a:ext uri="{9D8B030D-6E8A-4147-A177-3AD203B41FA5}">
                      <a16:colId xmlns:a16="http://schemas.microsoft.com/office/drawing/2014/main" val="935650240"/>
                    </a:ext>
                  </a:extLst>
                </a:gridCol>
              </a:tblGrid>
              <a:tr h="2554132"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1" kern="120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+mj-ea"/>
                          <a:cs typeface="+mj-cs"/>
                        </a:rPr>
                        <a:t>Характеристика проекта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Владелец процесса —   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Худин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Е.В., директор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Периметр проекта –  трапезная гимназии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проекта —    Шелест Л.В., заместитель директора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Финансирование: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380 000,00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+mj-ea"/>
                          <a:cs typeface="+mj-cs"/>
                        </a:rPr>
                        <a:t>Обоснование проекта</a:t>
                      </a:r>
                    </a:p>
                    <a:p>
                      <a:r>
                        <a:rPr lang="ru-RU" sz="1400" u="none" dirty="0"/>
                        <a:t>Ключевой риск —  отсутствие автоматизации школьного питания</a:t>
                      </a:r>
                    </a:p>
                    <a:p>
                      <a:r>
                        <a:rPr lang="ru-RU" sz="1400" u="sng" dirty="0"/>
                        <a:t>Проблемы:</a:t>
                      </a:r>
                    </a:p>
                    <a:p>
                      <a:r>
                        <a:rPr lang="ru-RU" sz="1400" u="none" dirty="0"/>
                        <a:t>1.Выполнение классным руководителем, секретарем несвойственных им обязанностей (сбор денег, учет питающихся)</a:t>
                      </a:r>
                    </a:p>
                    <a:p>
                      <a:r>
                        <a:rPr lang="ru-RU" sz="1400" u="none" dirty="0"/>
                        <a:t>2.Затраты времени на сообщение информации об опоздавшем учащемся   </a:t>
                      </a:r>
                    </a:p>
                    <a:p>
                      <a:r>
                        <a:rPr lang="ru-RU" sz="1400" u="none" dirty="0"/>
                        <a:t>3.Возможность допуска  ошибки  при определении калорийности продуктов «вручную»</a:t>
                      </a:r>
                    </a:p>
                    <a:p>
                      <a:r>
                        <a:rPr lang="ru-RU" sz="1400" u="none" dirty="0"/>
                        <a:t>4.Конфликтные ситуации с родителями из-за невозможности отдать деньги, случайных ошибок при подсчете, потере детьми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098505"/>
                  </a:ext>
                </a:extLst>
              </a:tr>
              <a:tr h="267552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+mj-ea"/>
                          <a:cs typeface="+mj-cs"/>
                        </a:rPr>
                        <a:t>Целевые показатели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1" kern="120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+mj-ea"/>
                          <a:cs typeface="+mj-cs"/>
                        </a:rPr>
                        <a:t>План контрольных событий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Старт проекта: 16.08.2021г.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Анализ текущей ситуации (12.07-26.07.2021г.):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разработка текущей карты процесса (12.07- 22.07.2021 г.)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поиск и выявление проблем (12.07- 23.07.2021 г.)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разработка целевой карты процесса (19.07. – 26.07.2021 г.)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разработка «дорожной карты» реализации проекта (22.07-26.07.2021 г.)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Защита карточки проекта – 16.08.2021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Реализация мероприятия «дорожной карты» (27.09-16.12.2021 г.)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 Завершение проекта (16.12.2021 г.)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87115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65702"/>
              </p:ext>
            </p:extLst>
          </p:nvPr>
        </p:nvGraphicFramePr>
        <p:xfrm>
          <a:off x="646869" y="4219147"/>
          <a:ext cx="4758606" cy="16967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8606">
                  <a:extLst>
                    <a:ext uri="{9D8B030D-6E8A-4147-A177-3AD203B41FA5}">
                      <a16:colId xmlns:a16="http://schemas.microsoft.com/office/drawing/2014/main" val="2991203696"/>
                    </a:ext>
                  </a:extLst>
                </a:gridCol>
                <a:gridCol w="1683895">
                  <a:extLst>
                    <a:ext uri="{9D8B030D-6E8A-4147-A177-3AD203B41FA5}">
                      <a16:colId xmlns:a16="http://schemas.microsoft.com/office/drawing/2014/main" val="502872777"/>
                    </a:ext>
                  </a:extLst>
                </a:gridCol>
                <a:gridCol w="836105">
                  <a:extLst>
                    <a:ext uri="{9D8B030D-6E8A-4147-A177-3AD203B41FA5}">
                      <a16:colId xmlns:a16="http://schemas.microsoft.com/office/drawing/2014/main" val="1095089012"/>
                    </a:ext>
                  </a:extLst>
                </a:gridCol>
              </a:tblGrid>
              <a:tr h="393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цели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Текущий показатель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Целевой показатель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715400"/>
                  </a:ext>
                </a:extLst>
              </a:tr>
              <a:tr h="393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Сокращение времени на сбор, учет, перераспределение денежных средств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47 – 67 минут 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777499"/>
                  </a:ext>
                </a:extLst>
              </a:tr>
              <a:tr h="393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 Сокращение времени на учет питающихся учащихся 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 минут в день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78648"/>
                  </a:ext>
                </a:extLst>
              </a:tr>
              <a:tr h="393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Сокращение времени на определение калорийности  меню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 минут (при замене блюд)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1,5 часа на начальном этапе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270088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634644" y="5901940"/>
            <a:ext cx="51822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/>
              <a:t>Эффекты: </a:t>
            </a:r>
            <a:r>
              <a:rPr lang="ru-RU" sz="1100" dirty="0"/>
              <a:t>ускорение хозяйственных процессов – пропускная способность трапезной  увеличится в 3-4 раза; сокращение бюджетных средств на 25-30% за счет оптимизации закупок; сокращение времени на расчеты, учет питающихся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1"/>
            <a:ext cx="7920000" cy="12690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Краткое описание проекта</a:t>
            </a:r>
            <a:endParaRPr lang="ru-RU" sz="4400" dirty="0"/>
          </a:p>
        </p:txBody>
      </p:sp>
      <p:sp>
        <p:nvSpPr>
          <p:cNvPr id="58" name="TextBox 57"/>
          <p:cNvSpPr txBox="1"/>
          <p:nvPr/>
        </p:nvSpPr>
        <p:spPr>
          <a:xfrm>
            <a:off x="268843" y="1430620"/>
            <a:ext cx="963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Проект представляет собой  внедрение инновационного автоматизированного комплекса, позволяющего решать многие проблемы в организации учебного процесса образовательных учреждений, в том числе организовать системы: 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0000"/>
                </a:solidFill>
              </a:rPr>
              <a:t>безналичной оплаты школьного питания;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0000"/>
                </a:solidFill>
              </a:rPr>
              <a:t>контроля и управления доступом в гимназии и т.д.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B97E62-C5EA-455F-961F-42B697E8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000" y="3069000"/>
            <a:ext cx="4885714" cy="2990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14A12431-2C50-434A-8AF3-19714DC4837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7232" y="2799000"/>
            <a:ext cx="2116836" cy="2116836"/>
          </a:xfrm>
          <a:prstGeom prst="rect">
            <a:avLst/>
          </a:prstGeom>
        </p:spPr>
      </p:pic>
      <p:pic>
        <p:nvPicPr>
          <p:cNvPr id="11" name="object 6">
            <a:extLst>
              <a:ext uri="{FF2B5EF4-FFF2-40B4-BE49-F238E27FC236}">
                <a16:creationId xmlns:a16="http://schemas.microsoft.com/office/drawing/2014/main" id="{B8355253-42B9-4F30-83D0-075864395E8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3596" y="5004000"/>
            <a:ext cx="1680972" cy="1679448"/>
          </a:xfrm>
          <a:prstGeom prst="rect">
            <a:avLst/>
          </a:prstGeom>
        </p:spPr>
      </p:pic>
      <p:pic>
        <p:nvPicPr>
          <p:cNvPr id="12" name="object 8">
            <a:extLst>
              <a:ext uri="{FF2B5EF4-FFF2-40B4-BE49-F238E27FC236}">
                <a16:creationId xmlns:a16="http://schemas.microsoft.com/office/drawing/2014/main" id="{30E1B2E5-E4EB-4E6B-B89D-ADC03BC9B66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96600" y="364983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1"/>
            <a:ext cx="7920000" cy="12690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Цели и задачи проекта</a:t>
            </a:r>
            <a:endParaRPr lang="ru-RU" sz="4400" dirty="0"/>
          </a:p>
        </p:txBody>
      </p:sp>
      <p:sp>
        <p:nvSpPr>
          <p:cNvPr id="58" name="TextBox 57"/>
          <p:cNvSpPr txBox="1"/>
          <p:nvPr/>
        </p:nvSpPr>
        <p:spPr>
          <a:xfrm>
            <a:off x="156885" y="1285660"/>
            <a:ext cx="1030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>
                <a:solidFill>
                  <a:srgbClr val="000000"/>
                </a:solidFill>
              </a:rPr>
              <a:t>Цель проекта: </a:t>
            </a:r>
            <a:r>
              <a:rPr lang="ru-RU" sz="1600" dirty="0">
                <a:solidFill>
                  <a:srgbClr val="000000"/>
                </a:solidFill>
              </a:rPr>
              <a:t>Сокращение времени на систему расчетов за питание, учета питающихся, учета калорийности горячего питания в трапезной гимназии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FFB7E4-BF3F-4758-B1E5-1DC1C5C6E97C}"/>
              </a:ext>
            </a:extLst>
          </p:cNvPr>
          <p:cNvSpPr txBox="1"/>
          <p:nvPr/>
        </p:nvSpPr>
        <p:spPr>
          <a:xfrm>
            <a:off x="156885" y="1870435"/>
            <a:ext cx="11295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>
                <a:solidFill>
                  <a:srgbClr val="000000"/>
                </a:solidFill>
              </a:rPr>
              <a:t>Задачи проекта: 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000000"/>
                </a:solidFill>
              </a:rPr>
              <a:t>Обеспечение условий использования средств, выделяемых родителями ребенка на его питание в школе, исключительно на эти цели;</a:t>
            </a:r>
          </a:p>
          <a:p>
            <a:pPr marL="342900" indent="-342900" algn="just">
              <a:buAutoNum type="arabicPeriod"/>
            </a:pPr>
            <a:r>
              <a:rPr lang="ru-RU" sz="1600" dirty="0"/>
              <a:t>Обеспечение возможности индивидуального подхода к формированию меню учащегося в части гарантированного получения им необходимой дневной нормы жиров, углеводов, витаминов, микроэлементов и т.п., что позволит создать реальные условия для «управления здоровьем ребенка через его питание»;</a:t>
            </a:r>
          </a:p>
          <a:p>
            <a:pPr marL="342900" indent="-342900" algn="just">
              <a:buAutoNum type="arabicPeriod"/>
            </a:pPr>
            <a:r>
              <a:rPr lang="ru-RU" sz="1600" dirty="0"/>
              <a:t>Создание благоприятных условий для защиты учащихся от приобретения и употребления ими некачественной или противопоказанной (как всем, так и индивидуально) пищевой продукции;</a:t>
            </a:r>
          </a:p>
          <a:p>
            <a:pPr marL="342900" indent="-342900" algn="just">
              <a:buAutoNum type="arabicPeriod"/>
            </a:pPr>
            <a:r>
              <a:rPr lang="ru-RU" sz="1600" dirty="0"/>
              <a:t>Создание единой информационной базы учеников по всем категориям питающихся.</a:t>
            </a:r>
          </a:p>
          <a:p>
            <a:pPr marL="342900" indent="-342900" algn="just">
              <a:buAutoNum type="arabicPeriod"/>
            </a:pPr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484D8-9412-4FBB-B304-E350A05E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000" y="4149000"/>
            <a:ext cx="4409887" cy="26040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59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1"/>
            <a:ext cx="7920000" cy="12690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Планируемые качественные и количественные показатели</a:t>
            </a:r>
            <a:endParaRPr lang="ru-RU" sz="4400" dirty="0"/>
          </a:p>
        </p:txBody>
      </p:sp>
      <p:sp>
        <p:nvSpPr>
          <p:cNvPr id="58" name="TextBox 57"/>
          <p:cNvSpPr txBox="1"/>
          <p:nvPr/>
        </p:nvSpPr>
        <p:spPr>
          <a:xfrm>
            <a:off x="27268" y="1639223"/>
            <a:ext cx="606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Количественные результаты:</a:t>
            </a:r>
            <a:endParaRPr lang="ru-RU" sz="20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D94C146-2555-425E-9ECF-718CFE5E0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05428"/>
              </p:ext>
            </p:extLst>
          </p:nvPr>
        </p:nvGraphicFramePr>
        <p:xfrm>
          <a:off x="247393" y="2500440"/>
          <a:ext cx="5220240" cy="25622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13822">
                  <a:extLst>
                    <a:ext uri="{9D8B030D-6E8A-4147-A177-3AD203B41FA5}">
                      <a16:colId xmlns:a16="http://schemas.microsoft.com/office/drawing/2014/main" val="2613402623"/>
                    </a:ext>
                  </a:extLst>
                </a:gridCol>
                <a:gridCol w="1006418">
                  <a:extLst>
                    <a:ext uri="{9D8B030D-6E8A-4147-A177-3AD203B41FA5}">
                      <a16:colId xmlns:a16="http://schemas.microsoft.com/office/drawing/2014/main" val="1312714770"/>
                    </a:ext>
                  </a:extLst>
                </a:gridCol>
              </a:tblGrid>
              <a:tr h="366123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034655"/>
                  </a:ext>
                </a:extLst>
              </a:tr>
              <a:tr h="640716">
                <a:tc>
                  <a:txBody>
                    <a:bodyPr/>
                    <a:lstStyle/>
                    <a:p>
                      <a:r>
                        <a:rPr lang="ru-RU" dirty="0"/>
                        <a:t>Снижение нагрузки на секретаря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034114"/>
                  </a:ext>
                </a:extLst>
              </a:tr>
              <a:tr h="640716">
                <a:tc>
                  <a:txBody>
                    <a:bodyPr/>
                    <a:lstStyle/>
                    <a:p>
                      <a:r>
                        <a:rPr lang="ru-RU" dirty="0"/>
                        <a:t>Снижение затрат времени классного руководителя (мин)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410287"/>
                  </a:ext>
                </a:extLst>
              </a:tr>
              <a:tr h="640716">
                <a:tc>
                  <a:txBody>
                    <a:bodyPr/>
                    <a:lstStyle/>
                    <a:p>
                      <a:r>
                        <a:rPr lang="ru-RU" dirty="0"/>
                        <a:t>Снижение нагрузки на калькулятора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3059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792ABA-5402-4462-95AC-1B8B44065001}"/>
              </a:ext>
            </a:extLst>
          </p:cNvPr>
          <p:cNvSpPr/>
          <p:nvPr/>
        </p:nvSpPr>
        <p:spPr>
          <a:xfrm>
            <a:off x="6456000" y="1684665"/>
            <a:ext cx="3141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Качественные результаты: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DA2D8-BDCE-4F00-8FC7-9E03E383A297}"/>
              </a:ext>
            </a:extLst>
          </p:cNvPr>
          <p:cNvSpPr txBox="1"/>
          <p:nvPr/>
        </p:nvSpPr>
        <p:spPr>
          <a:xfrm>
            <a:off x="5601000" y="2394000"/>
            <a:ext cx="62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Обеспечение условий гарантированного получения и потребления учащимся полноценного горячего питания во время его нахождения в учебном заведении;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Обеспечение родителей информацией, как о составе и качестве питания их детей в школе, так и о расходовании выделяемых ими на школьное питание средств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Доступность приобретения продукции в буфете при безналичном расчете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Прозрачность финансовых операций для родителей и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64F3815-2F70-4D17-9C66-340DED186B76}"/>
              </a:ext>
            </a:extLst>
          </p:cNvPr>
          <p:cNvSpPr txBox="1"/>
          <p:nvPr/>
        </p:nvSpPr>
        <p:spPr>
          <a:xfrm>
            <a:off x="402840" y="2984667"/>
            <a:ext cx="519109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0941889-BE9F-4086-8518-D141474D56EC}"/>
              </a:ext>
            </a:extLst>
          </p:cNvPr>
          <p:cNvSpPr txBox="1"/>
          <p:nvPr/>
        </p:nvSpPr>
        <p:spPr>
          <a:xfrm>
            <a:off x="816483" y="2958372"/>
            <a:ext cx="1636732" cy="29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Lorem ipsum </a:t>
            </a:r>
            <a:endParaRPr lang="ru-RU" sz="1400" b="1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1"/>
            <a:ext cx="7920000" cy="12690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Карта текущего состояния процесса</a:t>
            </a:r>
            <a:endParaRPr lang="ru-RU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C2BDFA-E0A5-4E4A-B191-DC762AA2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94" y="1326151"/>
            <a:ext cx="9520485" cy="53625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68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1"/>
            <a:ext cx="7920000" cy="12690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Карта целевого  состояния процесса</a:t>
            </a:r>
            <a:endParaRPr lang="ru-RU" sz="4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648DFB-3DFE-4A94-A008-C85769D24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1494000"/>
            <a:ext cx="8886825" cy="49815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96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1"/>
            <a:ext cx="7920000" cy="12690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Преимущества проекта для родителей</a:t>
            </a:r>
            <a:endParaRPr lang="ru-RU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DA2D8-BDCE-4F00-8FC7-9E03E383A297}"/>
              </a:ext>
            </a:extLst>
          </p:cNvPr>
          <p:cNvSpPr txBox="1"/>
          <p:nvPr/>
        </p:nvSpPr>
        <p:spPr>
          <a:xfrm>
            <a:off x="-9225" y="1277101"/>
            <a:ext cx="89550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5134" marR="93980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dirty="0"/>
              <a:t>Быстрый и удобный процесс оплаты через сеть банкоматов;</a:t>
            </a:r>
            <a:endParaRPr lang="ru-RU" spc="-10" dirty="0">
              <a:cs typeface="Calibri"/>
            </a:endParaRPr>
          </a:p>
          <a:p>
            <a:pPr marL="445134" marR="93980" indent="-342900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spc="-10" dirty="0">
                <a:cs typeface="Calibri"/>
              </a:rPr>
              <a:t>Снижение временных затрат на  посещение школы родителями  для оплаты за питание ребенка;</a:t>
            </a:r>
            <a:endParaRPr lang="ru-RU" dirty="0">
              <a:cs typeface="Calibri"/>
            </a:endParaRPr>
          </a:p>
          <a:p>
            <a:pPr marL="445134" marR="9398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dirty="0">
                <a:cs typeface="Calibri"/>
              </a:rPr>
              <a:t>Учет и контроль денежных средств ребенка выданных на школьное питание с возможностью просмотра остатка по лицевому счету ребенка </a:t>
            </a:r>
            <a:r>
              <a:rPr lang="ru-RU" spc="-10" dirty="0">
                <a:cs typeface="Calibri"/>
              </a:rPr>
              <a:t>через интернет-сайт</a:t>
            </a:r>
            <a:r>
              <a:rPr lang="ru-RU" dirty="0">
                <a:cs typeface="Calibri"/>
              </a:rPr>
              <a:t>;</a:t>
            </a:r>
          </a:p>
          <a:p>
            <a:pPr marL="445134" marR="9398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spc="-10" dirty="0">
                <a:cs typeface="Calibri"/>
              </a:rPr>
              <a:t>Решение проблемы потери денег учащимся, ошибок в подсчетах финансовых средств (избежание конфликтных ситуаций участников образовательных отношений).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BAB19C-FA75-45F0-82FE-63EC5F222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000" y="3339000"/>
            <a:ext cx="4905000" cy="34052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0EF101-1DE9-481A-9856-0453020B5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000" y="1764000"/>
            <a:ext cx="2536248" cy="4419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13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1"/>
            <a:ext cx="7920000" cy="12690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Преимущества проекта для гимназии</a:t>
            </a:r>
            <a:endParaRPr lang="ru-RU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DA2D8-BDCE-4F00-8FC7-9E03E383A297}"/>
              </a:ext>
            </a:extLst>
          </p:cNvPr>
          <p:cNvSpPr txBox="1"/>
          <p:nvPr/>
        </p:nvSpPr>
        <p:spPr>
          <a:xfrm>
            <a:off x="-1035825" y="1418544"/>
            <a:ext cx="792000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367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dirty="0">
                <a:cs typeface="Calibri"/>
              </a:rPr>
              <a:t>Контроль  пропускного режима в гимназии. Фиксируются «входы» и «выходы» учащихся и сотрудников;</a:t>
            </a:r>
          </a:p>
          <a:p>
            <a:pPr marL="15367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dirty="0">
                <a:cs typeface="Calibri"/>
              </a:rPr>
              <a:t>Автоматизированный учет посещаемости;</a:t>
            </a:r>
          </a:p>
          <a:p>
            <a:pPr marL="15367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dirty="0">
                <a:cs typeface="Calibri"/>
              </a:rPr>
              <a:t>Учет количества питающихся;</a:t>
            </a:r>
          </a:p>
          <a:p>
            <a:pPr marL="15367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dirty="0">
                <a:cs typeface="Calibri"/>
              </a:rPr>
              <a:t>Сокращение времени на систему расчетов за питание;</a:t>
            </a:r>
          </a:p>
          <a:p>
            <a:pPr marL="1193800">
              <a:lnSpc>
                <a:spcPct val="100000"/>
              </a:lnSpc>
              <a:spcBef>
                <a:spcPts val="100"/>
              </a:spcBef>
            </a:pPr>
            <a:endParaRPr lang="ru-RU" dirty="0">
              <a:cs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920445-BA1B-4266-B499-4287D6963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00" y="1269001"/>
            <a:ext cx="3719968" cy="23193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F41817-22FE-43A4-A063-8F85FEB00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9" y="3028663"/>
            <a:ext cx="6142256" cy="29384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EB12B1-0EA5-4D4E-8C94-6464AE8FB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000" y="3735063"/>
            <a:ext cx="5443350" cy="28147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049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698</Words>
  <Application>Microsoft Office PowerPoint</Application>
  <PresentationFormat>Широкоэкранный</PresentationFormat>
  <Paragraphs>90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«Оптимизация процессов расчета  за питание,  учета питающихся в гимназии»</vt:lpstr>
      <vt:lpstr>Паспорт проекта</vt:lpstr>
      <vt:lpstr>Краткое описание проекта</vt:lpstr>
      <vt:lpstr>Цели и задачи проекта</vt:lpstr>
      <vt:lpstr>Планируемые качественные и количественные показатели</vt:lpstr>
      <vt:lpstr>Карта текущего состояния процесса</vt:lpstr>
      <vt:lpstr>Карта целевого  состояния процесса</vt:lpstr>
      <vt:lpstr>Преимущества проекта для родителей</vt:lpstr>
      <vt:lpstr>Преимущества проекта для гимназии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Ленуля</cp:lastModifiedBy>
  <cp:revision>50</cp:revision>
  <dcterms:created xsi:type="dcterms:W3CDTF">2020-07-05T17:04:43Z</dcterms:created>
  <dcterms:modified xsi:type="dcterms:W3CDTF">2022-01-16T18:15:31Z</dcterms:modified>
</cp:coreProperties>
</file>